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343" r:id="rId4"/>
    <p:sldId id="326" r:id="rId6"/>
    <p:sldId id="328" r:id="rId7"/>
    <p:sldId id="334" r:id="rId8"/>
    <p:sldId id="340" r:id="rId9"/>
    <p:sldId id="342" r:id="rId10"/>
    <p:sldId id="341" r:id="rId11"/>
    <p:sldId id="344" r:id="rId12"/>
    <p:sldId id="283" r:id="rId13"/>
  </p:sldIdLst>
  <p:sldSz cx="9144000" cy="5143500"/>
  <p:notesSz cx="6858000" cy="9144000"/>
  <p:custDataLst>
    <p:tags r:id="rId17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/>
    <p:restoredTop sz="94719"/>
  </p:normalViewPr>
  <p:slideViewPr>
    <p:cSldViewPr showGuides="1">
      <p:cViewPr varScale="1">
        <p:scale>
          <a:sx n="89" d="100"/>
          <a:sy n="89" d="100"/>
        </p:scale>
        <p:origin x="882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EAD6CE3-629C-4EA4-B1E7-C97555E90B61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1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43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843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04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25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amisis\Desktop\崔老师的PPT\bghome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FBAEBBB-AC74-4DB9-9B62-8AD49EB6D3A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8"/>
          <p:cNvGraphicFramePr>
            <a:graphicFrameLocks noChangeAspect="1"/>
          </p:cNvGraphicFramePr>
          <p:nvPr/>
        </p:nvGraphicFramePr>
        <p:xfrm>
          <a:off x="0" y="0"/>
          <a:ext cx="9144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2192000" imgH="6858000" progId="">
                  <p:embed/>
                </p:oleObj>
              </mc:Choice>
              <mc:Fallback>
                <p:oleObj name="" r:id="rId2" imgW="12192000" imgH="6858000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5143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4 CuadroTexto"/>
          <p:cNvSpPr txBox="1"/>
          <p:nvPr/>
        </p:nvSpPr>
        <p:spPr>
          <a:xfrm>
            <a:off x="3735870" y="4815031"/>
            <a:ext cx="14842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20000"/>
              </a:spcBef>
              <a:buFont typeface="Arial" panose="020B0604020202020204" pitchFamily="34" charset="0"/>
              <a:buNone/>
              <a:defRPr sz="1200" b="1" cap="none" spc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中集物流</a:t>
            </a:r>
            <a:r>
              <a:rPr kumimoji="0" lang="en-US" altLang="zh-CN" sz="1200" b="1" i="0" u="none" strike="noStrike" kern="120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-</a:t>
            </a:r>
            <a:r>
              <a:rPr kumimoji="0" lang="zh-CN" altLang="en-US" sz="1200" b="1" i="0" u="none" strike="noStrike" kern="120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云联网</a:t>
            </a:r>
            <a:endParaRPr kumimoji="0" lang="es-ES" sz="12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1494"/>
            <a:ext cx="8229600" cy="3394472"/>
          </a:xfrm>
        </p:spPr>
        <p:txBody>
          <a:bodyPr/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amisis\Desktop\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587"/>
            <a:ext cx="9144000" cy="5146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72B049-123E-4064-A351-ADFEEB60084E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1B0919-D1D6-481B-9432-4E0575886C6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7" Type="http://schemas.openxmlformats.org/officeDocument/2006/relationships/slideLayout" Target="../slideLayouts/slideLayout1.xml"/><Relationship Id="rId16" Type="http://schemas.openxmlformats.org/officeDocument/2006/relationships/image" Target="../media/image19.png"/><Relationship Id="rId15" Type="http://schemas.openxmlformats.org/officeDocument/2006/relationships/image" Target="../media/image18.png"/><Relationship Id="rId14" Type="http://schemas.openxmlformats.org/officeDocument/2006/relationships/image" Target="../media/image17.png"/><Relationship Id="rId13" Type="http://schemas.openxmlformats.org/officeDocument/2006/relationships/image" Target="../media/image16.png"/><Relationship Id="rId12" Type="http://schemas.openxmlformats.org/officeDocument/2006/relationships/image" Target="../media/image15.png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" name="Picture 3" descr="D:\TDDOWNLOAD\win8风格图标\PNG\Communications\Blue\MB_0018_note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9600" y="1609725"/>
            <a:ext cx="920750" cy="920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Picture 6" descr="C:\Users\iamisis\Desktop\MetroStation_2.0_XiaZaiBa\metrostation_by_yankoa-d312tty\PNG\Others\Blue\MB_0001_p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100" y="1609725"/>
            <a:ext cx="931863" cy="931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Picture 7" descr="C:\Users\iamisis\Desktop\MetroStation_2.0_XiaZaiBa\metrostation_by_yankoa-d312tty\PNG\Suites\Blue\MB_0029_progra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125" y="1609725"/>
            <a:ext cx="931863" cy="931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" name="Picture 9" descr="C:\Users\iamisis\Desktop\MetroStation_2.0_XiaZaiBa\metrostation_by_yankoa-d312tty\PNG\Navigation\blue\MB_0014_world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5575" y="1609725"/>
            <a:ext cx="931863" cy="931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" name="Picture 2" descr="PPECLOGO-eff-0-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4488" y="3498850"/>
            <a:ext cx="835025" cy="503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Picture 3" descr="PPECLOGO-eff-0-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8413" y="3473450"/>
            <a:ext cx="773112" cy="473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Picture 4" descr="PPECLOGO-eff-0-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150" y="2592388"/>
            <a:ext cx="2373313" cy="1497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Picture 5" descr="PPECLOGO-eff-0-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36900" y="4056063"/>
            <a:ext cx="412750" cy="249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Picture 6" descr="PPECLOGO-eff-0-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27663" y="3509963"/>
            <a:ext cx="315912" cy="190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" name="Picture 7" descr="PPECLOGO-eff-0-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59238" y="4097338"/>
            <a:ext cx="155575" cy="936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" name="Picture 8" descr="PPECLOGO-eff-0-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5075" y="3302000"/>
            <a:ext cx="773113" cy="473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" name="Picture 9" descr="PPECLOGO-eff-5-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87575" y="3700463"/>
            <a:ext cx="1163638" cy="708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" name="Picture 10" descr="PPECLOGO-eff-5-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33813" y="3851275"/>
            <a:ext cx="1444625" cy="904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" name="Picture 11" descr="PPECLOGO-eff-5-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04100" y="3397250"/>
            <a:ext cx="879475" cy="536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" name="Picture 12" descr="PPECLOGO-eff-0-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73750" y="3963988"/>
            <a:ext cx="411163" cy="24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" name="Picture 13" descr="PPECLOGO-eff-0-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82013" y="3170238"/>
            <a:ext cx="411162" cy="24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" name="Picture 14" descr="PPECLOGO-eff2-1-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36663" y="3441700"/>
            <a:ext cx="1336675" cy="900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" name="Picture 15" descr="PPECLOGO-eff2-1-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55900" y="3435350"/>
            <a:ext cx="344488" cy="230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" name="Picture 16" descr="PPECLOGO-eff2-1-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27775" y="3775075"/>
            <a:ext cx="554038" cy="3698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" name="Picture 17" descr="PPECLOGO-eff2-1-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894513" y="3513138"/>
            <a:ext cx="284162" cy="190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" name="Picture 18" descr="PPECLOGO-eff2-1-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92975" y="3851275"/>
            <a:ext cx="222250" cy="14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TextBox 48"/>
          <p:cNvSpPr txBox="1"/>
          <p:nvPr/>
        </p:nvSpPr>
        <p:spPr>
          <a:xfrm>
            <a:off x="2979896" y="3522663"/>
            <a:ext cx="3182620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中集世联达</a:t>
            </a:r>
            <a:r>
              <a:rPr kumimoji="0" lang="en-US" altLang="zh-CN" sz="28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28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云联网</a:t>
            </a: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6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31632 3.33333E-6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0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6 L -0.46684 -1.85185E-6 " pathEditMode="relative" rAng="0" ptsTypes="AA">
                                      <p:cBhvr>
                                        <p:cTn id="6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00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19531 1.11111E-6 " pathEditMode="relative" rAng="0" ptsTypes="AA">
                                      <p:cBhvr>
                                        <p:cTn id="6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0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43594 2.59259E-6 " pathEditMode="relative" rAng="0" ptsTypes="AA">
                                      <p:cBhvr>
                                        <p:cTn id="7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00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61719 2.59259E-6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800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3577 -1.85185E-6 " pathEditMode="relative" rAng="0" ptsTypes="AA">
                                      <p:cBhvr>
                                        <p:cTn id="7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00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76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7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43906 2.59259E-6 " pathEditMode="relative" rAng="0" ptsTypes="AA">
                                      <p:cBhvr>
                                        <p:cTn id="80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00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62813 2.96296E-6 " pathEditMode="relative" rAng="0" ptsTypes="AA">
                                      <p:cBhvr>
                                        <p:cTn id="8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600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42465 -2.96296E-6 " pathEditMode="relative" rAng="0" ptsTypes="AA">
                                      <p:cBhvr>
                                        <p:cTn id="84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00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xit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3" presetClass="exit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xit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3" presetClass="exit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3" presetClass="exit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Box 21"/>
          <p:cNvSpPr txBox="1"/>
          <p:nvPr/>
        </p:nvSpPr>
        <p:spPr>
          <a:xfrm>
            <a:off x="3608388" y="3292475"/>
            <a:ext cx="1570037" cy="9223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555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9475" y="1419225"/>
            <a:ext cx="2465388" cy="431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2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7173" name="TextBox 5"/>
          <p:cNvSpPr txBox="1"/>
          <p:nvPr/>
        </p:nvSpPr>
        <p:spPr>
          <a:xfrm>
            <a:off x="560388" y="193675"/>
            <a:ext cx="3795712" cy="425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商务平台首页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登录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4" name="文本框 3"/>
          <p:cNvSpPr txBox="1"/>
          <p:nvPr/>
        </p:nvSpPr>
        <p:spPr>
          <a:xfrm>
            <a:off x="712788" y="619125"/>
            <a:ext cx="5443537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平台链接：</a:t>
            </a:r>
            <a:r>
              <a:rPr lang="en-US" altLang="zh-CN" sz="1400" u="sng" dirty="0"/>
              <a:t> http://61.181.252.146:12006/html/swpt/index</a:t>
            </a:r>
            <a:r>
              <a:rPr lang="en-US" altLang="zh-CN" sz="1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982980"/>
            <a:ext cx="8157210" cy="37115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38175" y="4811395"/>
            <a:ext cx="2250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endParaRPr lang="en-US" altLang="zh-CN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9221" name="TextBox 5"/>
          <p:cNvSpPr txBox="1"/>
          <p:nvPr/>
        </p:nvSpPr>
        <p:spPr>
          <a:xfrm>
            <a:off x="560388" y="193675"/>
            <a:ext cx="3795712" cy="403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云联网首页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充值入口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9"/>
          <p:cNvSpPr txBox="1">
            <a:spLocks noChangeArrowheads="1"/>
          </p:cNvSpPr>
          <p:nvPr/>
        </p:nvSpPr>
        <p:spPr bwMode="auto">
          <a:xfrm>
            <a:off x="214313" y="1344613"/>
            <a:ext cx="1957388" cy="1911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充值入口 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首页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-〉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客户中心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-〉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充值扣款列表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说明</a:t>
            </a:r>
            <a:r>
              <a:rPr kumimoji="0" lang="en-US" altLang="zh-CN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: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该功能适应于青岛船代出口预配预存充值业务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线上充值采用的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B2B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电子支付模式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830" y="1082675"/>
            <a:ext cx="6581775" cy="29775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11269" name="TextBox 5"/>
          <p:cNvSpPr txBox="1"/>
          <p:nvPr/>
        </p:nvSpPr>
        <p:spPr>
          <a:xfrm>
            <a:off x="560388" y="193675"/>
            <a:ext cx="3795712" cy="403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支付流程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0" name="文本框 9"/>
          <p:cNvSpPr txBox="1"/>
          <p:nvPr/>
        </p:nvSpPr>
        <p:spPr>
          <a:xfrm>
            <a:off x="323850" y="1752600"/>
            <a:ext cx="1870075" cy="757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说明：</a:t>
            </a:r>
            <a:endPara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充值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功能按钮，选择或填写充值金额。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271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930275"/>
            <a:ext cx="6335713" cy="31543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13317" name="文本框 9"/>
          <p:cNvSpPr txBox="1"/>
          <p:nvPr/>
        </p:nvSpPr>
        <p:spPr>
          <a:xfrm>
            <a:off x="107950" y="1203325"/>
            <a:ext cx="2303463" cy="1681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说明：</a:t>
            </a:r>
            <a:endPara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确认支付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按钮，进行确认支付。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选择相关银行进行支付，中国银行支持跨行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8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3163" y="1231900"/>
            <a:ext cx="6461125" cy="2678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 bwMode="auto">
          <a:xfrm>
            <a:off x="3895725" y="2776538"/>
            <a:ext cx="511175" cy="287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0" name="TextBox 5"/>
          <p:cNvSpPr txBox="1"/>
          <p:nvPr/>
        </p:nvSpPr>
        <p:spPr>
          <a:xfrm>
            <a:off x="560388" y="193675"/>
            <a:ext cx="3795712" cy="403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支付流程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15365" name="文本框 9"/>
          <p:cNvSpPr txBox="1"/>
          <p:nvPr/>
        </p:nvSpPr>
        <p:spPr>
          <a:xfrm>
            <a:off x="107950" y="1203325"/>
            <a:ext cx="1871663" cy="527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说明：</a:t>
            </a:r>
            <a:endPara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登陆到网上银行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6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9950" y="1131888"/>
            <a:ext cx="6535738" cy="2709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 bwMode="auto">
          <a:xfrm>
            <a:off x="6011863" y="2284413"/>
            <a:ext cx="863600" cy="287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8" name="TextBox 5"/>
          <p:cNvSpPr txBox="1"/>
          <p:nvPr/>
        </p:nvSpPr>
        <p:spPr>
          <a:xfrm>
            <a:off x="560388" y="193675"/>
            <a:ext cx="3795712" cy="403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支付流程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pic>
        <p:nvPicPr>
          <p:cNvPr id="17413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62213" y="1203325"/>
            <a:ext cx="6227762" cy="2698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4" name="TextBox 5"/>
          <p:cNvSpPr txBox="1"/>
          <p:nvPr/>
        </p:nvSpPr>
        <p:spPr>
          <a:xfrm>
            <a:off x="560388" y="193675"/>
            <a:ext cx="3795712" cy="403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支付流程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5" name="文本框 9"/>
          <p:cNvSpPr txBox="1"/>
          <p:nvPr/>
        </p:nvSpPr>
        <p:spPr>
          <a:xfrm>
            <a:off x="157163" y="1236663"/>
            <a:ext cx="2303462" cy="758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说明：</a:t>
            </a:r>
            <a:endPara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填入使用网银需要的信息项目完成登陆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6" name="文本框 4"/>
          <p:cNvSpPr txBox="1"/>
          <p:nvPr/>
        </p:nvSpPr>
        <p:spPr>
          <a:xfrm>
            <a:off x="395288" y="4162425"/>
            <a:ext cx="7920037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录入网银信息，点击确定，然后进入企业网银在相关页面查询出支付单据完成审批，此界面根据所选网银不同而不同，为网银界面。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19461" name="TextBox 5"/>
          <p:cNvSpPr txBox="1"/>
          <p:nvPr/>
        </p:nvSpPr>
        <p:spPr>
          <a:xfrm>
            <a:off x="560388" y="193675"/>
            <a:ext cx="3795712" cy="403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发票获取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46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4725" y="1171575"/>
            <a:ext cx="6624638" cy="2800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 bwMode="auto">
          <a:xfrm>
            <a:off x="4033838" y="2471738"/>
            <a:ext cx="511175" cy="287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64" name="文本框 12"/>
          <p:cNvSpPr txBox="1"/>
          <p:nvPr/>
        </p:nvSpPr>
        <p:spPr>
          <a:xfrm>
            <a:off x="109538" y="1419225"/>
            <a:ext cx="2022475" cy="191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首页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客户中心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支付中心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充值扣款列表，点击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开具发票申请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对于该单下的已支付的费用进行电子发票申请。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首页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客户中心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支付中心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交易列表，选择需要开票的交易单，点击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开具发票申请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注：该电子发票为普零票</a:t>
            </a:r>
            <a:endPara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13 CuadroTexto"/>
          <p:cNvSpPr txBox="1"/>
          <p:nvPr/>
        </p:nvSpPr>
        <p:spPr>
          <a:xfrm>
            <a:off x="7667625" y="4822825"/>
            <a:ext cx="34131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200" b="1" dirty="0">
                <a:solidFill>
                  <a:srgbClr val="04AEDA"/>
                </a:solidFill>
              </a:rPr>
              <a:t>29</a:t>
            </a:r>
            <a:endParaRPr lang="es-ES" altLang="zh-CN" sz="1200" b="1" dirty="0">
              <a:solidFill>
                <a:srgbClr val="04AEDA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214313" y="561975"/>
            <a:ext cx="3097213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Rectangle 7"/>
          <p:cNvSpPr/>
          <p:nvPr/>
        </p:nvSpPr>
        <p:spPr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21509" name="文本框 12"/>
          <p:cNvSpPr txBox="1"/>
          <p:nvPr/>
        </p:nvSpPr>
        <p:spPr>
          <a:xfrm>
            <a:off x="107950" y="3633788"/>
            <a:ext cx="8928100" cy="614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首页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船代业务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&gt;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发票列表，根据选择条件点击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查询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可查询出已开具发票信息，如需查看发票详情及下载发票可点击对应列表中的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跳转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连接即可，发票号为空情况可点击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获得电子发票状态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来获得发票状态信息。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510" name="组合 1"/>
          <p:cNvGrpSpPr/>
          <p:nvPr/>
        </p:nvGrpSpPr>
        <p:grpSpPr>
          <a:xfrm>
            <a:off x="107950" y="1039813"/>
            <a:ext cx="8928100" cy="2590800"/>
            <a:chOff x="107950" y="1039813"/>
            <a:chExt cx="8928100" cy="2590800"/>
          </a:xfrm>
        </p:grpSpPr>
        <p:pic>
          <p:nvPicPr>
            <p:cNvPr id="21513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07950" y="1039813"/>
              <a:ext cx="8928100" cy="25908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" name="矩形 4"/>
            <p:cNvSpPr/>
            <p:nvPr/>
          </p:nvSpPr>
          <p:spPr>
            <a:xfrm>
              <a:off x="7667625" y="2497138"/>
              <a:ext cx="1298575" cy="5064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572000" y="2136775"/>
              <a:ext cx="1298575" cy="1984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3" name="矩形 12"/>
          <p:cNvSpPr/>
          <p:nvPr/>
        </p:nvSpPr>
        <p:spPr bwMode="auto">
          <a:xfrm>
            <a:off x="128588" y="1011238"/>
            <a:ext cx="1851025" cy="360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512" name="TextBox 5"/>
          <p:cNvSpPr txBox="1"/>
          <p:nvPr/>
        </p:nvSpPr>
        <p:spPr>
          <a:xfrm>
            <a:off x="560388" y="193675"/>
            <a:ext cx="3795712" cy="403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565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发票获取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p="http://schemas.openxmlformats.org/presentationml/2006/main">
  <p:tag name="COMMONDATA" val="eyJoZGlkIjoiNGU4MGJlZjNjZTBmMjgzMzQ1M2Q1OGMyNzAxYzdjYz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WPS 演示</Application>
  <PresentationFormat>全屏显示(16:9)</PresentationFormat>
  <Paragraphs>69</Paragraphs>
  <Slides>10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iamisis</dc:creator>
  <cp:lastModifiedBy>聪小喵</cp:lastModifiedBy>
  <cp:revision>265</cp:revision>
  <dcterms:created xsi:type="dcterms:W3CDTF">2012-04-11T02:39:08Z</dcterms:created>
  <dcterms:modified xsi:type="dcterms:W3CDTF">2022-09-19T02:06:13Z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5F80AA4ADD4B4A129AC7F9962FD9ABEC</vt:lpwstr>
  </property>
  <property fmtid="{D5CDD505-2E9C-101B-9397-08002B2CF9AE}" pid="3" name="KSOProductBuildVer">
    <vt:lpwstr>2052-11.1.0.12358</vt:lpwstr>
  </property>
</Properties>
</file>